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2404050" cy="39604950"/>
  <p:notesSz cx="6858000" cy="9144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5pPr>
    <a:lvl6pPr marL="2286000" algn="l" defTabSz="914400" rtl="0" eaLnBrk="1" latinLnBrk="0" hangingPunct="1"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6pPr>
    <a:lvl7pPr marL="2743200" algn="l" defTabSz="914400" rtl="0" eaLnBrk="1" latinLnBrk="0" hangingPunct="1"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7pPr>
    <a:lvl8pPr marL="3200400" algn="l" defTabSz="914400" rtl="0" eaLnBrk="1" latinLnBrk="0" hangingPunct="1"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8pPr>
    <a:lvl9pPr marL="3657600" algn="l" defTabSz="914400" rtl="0" eaLnBrk="1" latinLnBrk="0" hangingPunct="1"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2474">
          <p15:clr>
            <a:srgbClr val="A4A3A4"/>
          </p15:clr>
        </p15:guide>
        <p15:guide id="2" pos="1020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1611"/>
    <a:srgbClr val="993366"/>
    <a:srgbClr val="CC3399"/>
    <a:srgbClr val="CC0066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Estilo Médio 4 - Ênfas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Estilo Médio 4 - Ênfas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Estilo Médio 4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8D230F3-CF80-4859-8CE7-A43EE81993B5}" styleName="Estilo Claro 1 - Ênfase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9976" autoAdjust="0"/>
    <p:restoredTop sz="90929"/>
  </p:normalViewPr>
  <p:slideViewPr>
    <p:cSldViewPr>
      <p:cViewPr>
        <p:scale>
          <a:sx n="21" d="100"/>
          <a:sy n="21" d="100"/>
        </p:scale>
        <p:origin x="1602" y="60"/>
      </p:cViewPr>
      <p:guideLst>
        <p:guide orient="horz" pos="12474"/>
        <p:guide pos="1020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30463" y="12303125"/>
            <a:ext cx="27543125" cy="8489950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860925" y="22442488"/>
            <a:ext cx="22682200" cy="101219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54A2A9-4A1F-44E4-B574-11DDC77A2FD7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401811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C18E9E-5D84-4BC2-951C-4FD06F4B79F8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2342152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23088600" y="3521075"/>
            <a:ext cx="6884988" cy="316833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2430463" y="3521075"/>
            <a:ext cx="20505737" cy="316833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170AC1-CC31-40B3-BC29-DE64E2748255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3961592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CF6DEF-8432-45F7-B3B4-F5A461BE67B6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3808329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59050" y="25449213"/>
            <a:ext cx="27544713" cy="7866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559050" y="16786225"/>
            <a:ext cx="27544713" cy="866298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F83FD1-484A-4798-B7EC-DD9207E9EA16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3989624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2430463" y="11441113"/>
            <a:ext cx="13695362" cy="23763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6278225" y="11441113"/>
            <a:ext cx="13695363" cy="23763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6EE6FB-D777-464D-A8BF-43B14C70FEF2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247181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0838" y="1585913"/>
            <a:ext cx="29162375" cy="6600825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620838" y="8864600"/>
            <a:ext cx="14316075" cy="36957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620838" y="12560300"/>
            <a:ext cx="14316075" cy="22818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6460788" y="8864600"/>
            <a:ext cx="14322425" cy="36957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6460788" y="12560300"/>
            <a:ext cx="14322425" cy="22818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6FD7B3-BE76-4168-9AA0-4D84A2B44291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3922405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4F2EB4-8591-4D6A-8358-403A5CEA0AE7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834059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AB819C-3545-46E7-A05B-1DEE597BCAE6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1252742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0838" y="1576388"/>
            <a:ext cx="10660062" cy="67119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2669838" y="1576388"/>
            <a:ext cx="18113375" cy="338026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620838" y="8288338"/>
            <a:ext cx="10660062" cy="270906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081815-2CDC-4454-BF78-BBEDD6E6035B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3988441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51588" y="27724100"/>
            <a:ext cx="19442112" cy="32718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6351588" y="3538538"/>
            <a:ext cx="19442112" cy="237632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51588" y="30995938"/>
            <a:ext cx="19442112" cy="46482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41DAA3-7400-4A56-AFB9-C5F40DD892C1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3582040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430463" y="3521075"/>
            <a:ext cx="27543125" cy="660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1480" tIns="205740" rIns="411480" bIns="20574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estilo do título mestre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430463" y="11441113"/>
            <a:ext cx="27543125" cy="2376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1480" tIns="205740" rIns="411480" bIns="2057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430463" y="36083875"/>
            <a:ext cx="6750050" cy="2641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11480" tIns="205740" rIns="411480" bIns="20574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6300"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071225" y="36083875"/>
            <a:ext cx="10261600" cy="2641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11480" tIns="205740" rIns="411480" bIns="20574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6300"/>
            </a:lvl1pPr>
          </a:lstStyle>
          <a:p>
            <a:pPr>
              <a:defRPr/>
            </a:pPr>
            <a:endParaRPr lang="pt-BR" altLang="pt-BR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223538" y="36083875"/>
            <a:ext cx="6750050" cy="2641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11480" tIns="205740" rIns="411480" bIns="20574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300"/>
            </a:lvl1pPr>
          </a:lstStyle>
          <a:p>
            <a:pPr>
              <a:defRPr/>
            </a:pPr>
            <a:fld id="{604FE66E-61CF-4708-A1E0-E765ACE6BFDD}" type="slidenum">
              <a:rPr lang="pt-BR" altLang="pt-BR"/>
              <a:pPr>
                <a:defRPr/>
              </a:pPr>
              <a:t>‹nº›</a:t>
            </a:fld>
            <a:endParaRPr lang="pt-BR" altLang="pt-B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14800" rtl="0" eaLnBrk="0" fontAlgn="base" hangingPunct="0">
        <a:spcBef>
          <a:spcPct val="0"/>
        </a:spcBef>
        <a:spcAft>
          <a:spcPct val="0"/>
        </a:spcAft>
        <a:defRPr sz="198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114800" rtl="0" eaLnBrk="0" fontAlgn="base" hangingPunct="0">
        <a:spcBef>
          <a:spcPct val="0"/>
        </a:spcBef>
        <a:spcAft>
          <a:spcPct val="0"/>
        </a:spcAft>
        <a:defRPr sz="19800">
          <a:solidFill>
            <a:schemeClr val="tx2"/>
          </a:solidFill>
          <a:latin typeface="Times New Roman" pitchFamily="18" charset="0"/>
          <a:cs typeface="Times New Roman" pitchFamily="18" charset="0"/>
        </a:defRPr>
      </a:lvl2pPr>
      <a:lvl3pPr algn="ctr" defTabSz="4114800" rtl="0" eaLnBrk="0" fontAlgn="base" hangingPunct="0">
        <a:spcBef>
          <a:spcPct val="0"/>
        </a:spcBef>
        <a:spcAft>
          <a:spcPct val="0"/>
        </a:spcAft>
        <a:defRPr sz="19800">
          <a:solidFill>
            <a:schemeClr val="tx2"/>
          </a:solidFill>
          <a:latin typeface="Times New Roman" pitchFamily="18" charset="0"/>
          <a:cs typeface="Times New Roman" pitchFamily="18" charset="0"/>
        </a:defRPr>
      </a:lvl3pPr>
      <a:lvl4pPr algn="ctr" defTabSz="4114800" rtl="0" eaLnBrk="0" fontAlgn="base" hangingPunct="0">
        <a:spcBef>
          <a:spcPct val="0"/>
        </a:spcBef>
        <a:spcAft>
          <a:spcPct val="0"/>
        </a:spcAft>
        <a:defRPr sz="19800">
          <a:solidFill>
            <a:schemeClr val="tx2"/>
          </a:solidFill>
          <a:latin typeface="Times New Roman" pitchFamily="18" charset="0"/>
          <a:cs typeface="Times New Roman" pitchFamily="18" charset="0"/>
        </a:defRPr>
      </a:lvl4pPr>
      <a:lvl5pPr algn="ctr" defTabSz="4114800" rtl="0" eaLnBrk="0" fontAlgn="base" hangingPunct="0">
        <a:spcBef>
          <a:spcPct val="0"/>
        </a:spcBef>
        <a:spcAft>
          <a:spcPct val="0"/>
        </a:spcAft>
        <a:defRPr sz="19800">
          <a:solidFill>
            <a:schemeClr val="tx2"/>
          </a:solidFill>
          <a:latin typeface="Times New Roman" pitchFamily="18" charset="0"/>
          <a:cs typeface="Times New Roman" pitchFamily="18" charset="0"/>
        </a:defRPr>
      </a:lvl5pPr>
      <a:lvl6pPr marL="457200" algn="ctr" defTabSz="4114800" rtl="0" fontAlgn="base">
        <a:spcBef>
          <a:spcPct val="0"/>
        </a:spcBef>
        <a:spcAft>
          <a:spcPct val="0"/>
        </a:spcAft>
        <a:defRPr sz="19800">
          <a:solidFill>
            <a:schemeClr val="tx2"/>
          </a:solidFill>
          <a:latin typeface="Times New Roman" pitchFamily="18" charset="0"/>
          <a:cs typeface="Times New Roman" pitchFamily="18" charset="0"/>
        </a:defRPr>
      </a:lvl6pPr>
      <a:lvl7pPr marL="914400" algn="ctr" defTabSz="4114800" rtl="0" fontAlgn="base">
        <a:spcBef>
          <a:spcPct val="0"/>
        </a:spcBef>
        <a:spcAft>
          <a:spcPct val="0"/>
        </a:spcAft>
        <a:defRPr sz="19800">
          <a:solidFill>
            <a:schemeClr val="tx2"/>
          </a:solidFill>
          <a:latin typeface="Times New Roman" pitchFamily="18" charset="0"/>
          <a:cs typeface="Times New Roman" pitchFamily="18" charset="0"/>
        </a:defRPr>
      </a:lvl7pPr>
      <a:lvl8pPr marL="1371600" algn="ctr" defTabSz="4114800" rtl="0" fontAlgn="base">
        <a:spcBef>
          <a:spcPct val="0"/>
        </a:spcBef>
        <a:spcAft>
          <a:spcPct val="0"/>
        </a:spcAft>
        <a:defRPr sz="19800">
          <a:solidFill>
            <a:schemeClr val="tx2"/>
          </a:solidFill>
          <a:latin typeface="Times New Roman" pitchFamily="18" charset="0"/>
          <a:cs typeface="Times New Roman" pitchFamily="18" charset="0"/>
        </a:defRPr>
      </a:lvl8pPr>
      <a:lvl9pPr marL="1828800" algn="ctr" defTabSz="4114800" rtl="0" fontAlgn="base">
        <a:spcBef>
          <a:spcPct val="0"/>
        </a:spcBef>
        <a:spcAft>
          <a:spcPct val="0"/>
        </a:spcAft>
        <a:defRPr sz="19800">
          <a:solidFill>
            <a:schemeClr val="tx2"/>
          </a:solidFill>
          <a:latin typeface="Times New Roman" pitchFamily="18" charset="0"/>
          <a:cs typeface="Times New Roman" pitchFamily="18" charset="0"/>
        </a:defRPr>
      </a:lvl9pPr>
    </p:titleStyle>
    <p:bodyStyle>
      <a:lvl1pPr marL="1543050" indent="-1543050" algn="l" defTabSz="4114800" rtl="0" eaLnBrk="0" fontAlgn="base" hangingPunct="0">
        <a:spcBef>
          <a:spcPct val="20000"/>
        </a:spcBef>
        <a:spcAft>
          <a:spcPct val="0"/>
        </a:spcAft>
        <a:buChar char="•"/>
        <a:defRPr sz="14400">
          <a:solidFill>
            <a:schemeClr val="tx1"/>
          </a:solidFill>
          <a:latin typeface="+mn-lt"/>
          <a:ea typeface="+mn-ea"/>
          <a:cs typeface="+mn-cs"/>
        </a:defRPr>
      </a:lvl1pPr>
      <a:lvl2pPr marL="3343275" indent="-1285875" algn="l" defTabSz="4114800" rtl="0" eaLnBrk="0" fontAlgn="base" hangingPunct="0">
        <a:spcBef>
          <a:spcPct val="20000"/>
        </a:spcBef>
        <a:spcAft>
          <a:spcPct val="0"/>
        </a:spcAft>
        <a:buChar char="–"/>
        <a:defRPr sz="12600">
          <a:solidFill>
            <a:schemeClr val="tx1"/>
          </a:solidFill>
          <a:latin typeface="+mn-lt"/>
          <a:cs typeface="+mn-cs"/>
        </a:defRPr>
      </a:lvl2pPr>
      <a:lvl3pPr marL="5143500" indent="-1028700" algn="l" defTabSz="4114800" rtl="0" eaLnBrk="0" fontAlgn="base" hangingPunct="0">
        <a:spcBef>
          <a:spcPct val="20000"/>
        </a:spcBef>
        <a:spcAft>
          <a:spcPct val="0"/>
        </a:spcAft>
        <a:buChar char="•"/>
        <a:defRPr sz="10800">
          <a:solidFill>
            <a:schemeClr val="tx1"/>
          </a:solidFill>
          <a:latin typeface="+mn-lt"/>
          <a:cs typeface="+mn-cs"/>
        </a:defRPr>
      </a:lvl3pPr>
      <a:lvl4pPr marL="7200900" indent="-1028700" algn="l" defTabSz="4114800" rtl="0" eaLnBrk="0" fontAlgn="base" hangingPunct="0">
        <a:spcBef>
          <a:spcPct val="20000"/>
        </a:spcBef>
        <a:spcAft>
          <a:spcPct val="0"/>
        </a:spcAft>
        <a:buChar char="–"/>
        <a:defRPr sz="9000">
          <a:solidFill>
            <a:schemeClr val="tx1"/>
          </a:solidFill>
          <a:latin typeface="+mn-lt"/>
          <a:cs typeface="+mn-cs"/>
        </a:defRPr>
      </a:lvl4pPr>
      <a:lvl5pPr marL="9258300" indent="-1028700" algn="l" defTabSz="4114800" rtl="0" eaLnBrk="0" fontAlgn="base" hangingPunct="0">
        <a:spcBef>
          <a:spcPct val="20000"/>
        </a:spcBef>
        <a:spcAft>
          <a:spcPct val="0"/>
        </a:spcAft>
        <a:buChar char="»"/>
        <a:defRPr sz="9000">
          <a:solidFill>
            <a:schemeClr val="tx1"/>
          </a:solidFill>
          <a:latin typeface="+mn-lt"/>
          <a:cs typeface="+mn-cs"/>
        </a:defRPr>
      </a:lvl5pPr>
      <a:lvl6pPr marL="9715500" indent="-1028700" algn="l" defTabSz="4114800" rtl="0" fontAlgn="base">
        <a:spcBef>
          <a:spcPct val="20000"/>
        </a:spcBef>
        <a:spcAft>
          <a:spcPct val="0"/>
        </a:spcAft>
        <a:buChar char="»"/>
        <a:defRPr sz="9000">
          <a:solidFill>
            <a:schemeClr val="tx1"/>
          </a:solidFill>
          <a:latin typeface="+mn-lt"/>
          <a:cs typeface="+mn-cs"/>
        </a:defRPr>
      </a:lvl6pPr>
      <a:lvl7pPr marL="10172700" indent="-1028700" algn="l" defTabSz="4114800" rtl="0" fontAlgn="base">
        <a:spcBef>
          <a:spcPct val="20000"/>
        </a:spcBef>
        <a:spcAft>
          <a:spcPct val="0"/>
        </a:spcAft>
        <a:buChar char="»"/>
        <a:defRPr sz="9000">
          <a:solidFill>
            <a:schemeClr val="tx1"/>
          </a:solidFill>
          <a:latin typeface="+mn-lt"/>
          <a:cs typeface="+mn-cs"/>
        </a:defRPr>
      </a:lvl7pPr>
      <a:lvl8pPr marL="10629900" indent="-1028700" algn="l" defTabSz="4114800" rtl="0" fontAlgn="base">
        <a:spcBef>
          <a:spcPct val="20000"/>
        </a:spcBef>
        <a:spcAft>
          <a:spcPct val="0"/>
        </a:spcAft>
        <a:buChar char="»"/>
        <a:defRPr sz="9000">
          <a:solidFill>
            <a:schemeClr val="tx1"/>
          </a:solidFill>
          <a:latin typeface="+mn-lt"/>
          <a:cs typeface="+mn-cs"/>
        </a:defRPr>
      </a:lvl8pPr>
      <a:lvl9pPr marL="11087100" indent="-1028700" algn="l" defTabSz="4114800" rtl="0" fontAlgn="base">
        <a:spcBef>
          <a:spcPct val="20000"/>
        </a:spcBef>
        <a:spcAft>
          <a:spcPct val="0"/>
        </a:spcAft>
        <a:buChar char="»"/>
        <a:defRPr sz="9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3492500"/>
            <a:ext cx="32404050" cy="1979613"/>
          </a:xfrm>
        </p:spPr>
        <p:txBody>
          <a:bodyPr/>
          <a:lstStyle/>
          <a:p>
            <a:r>
              <a:rPr lang="pt-BR" altLang="pt-BR" sz="6600" b="1" dirty="0">
                <a:solidFill>
                  <a:srgbClr val="94161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Controle de Gado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76263" y="5416550"/>
            <a:ext cx="31251525" cy="4232275"/>
          </a:xfrm>
        </p:spPr>
        <p:txBody>
          <a:bodyPr/>
          <a:lstStyle/>
          <a:p>
            <a:pPr eaLnBrk="1" hangingPunct="1"/>
            <a:r>
              <a:rPr lang="pt-BR" altLang="pt-BR" sz="3600" dirty="0">
                <a:latin typeface="Arial" panose="020B0604020202020204" pitchFamily="34" charset="0"/>
              </a:rPr>
              <a:t>Mayara Prado dos Santos Tosi – e-mail: mayarasantostosi@gmail.com</a:t>
            </a:r>
          </a:p>
          <a:p>
            <a:pPr eaLnBrk="1" hangingPunct="1"/>
            <a:r>
              <a:rPr lang="pt-BR" altLang="pt-BR" sz="3600" dirty="0">
                <a:latin typeface="Arial" panose="020B0604020202020204" pitchFamily="34" charset="0"/>
              </a:rPr>
              <a:t>Rebeca </a:t>
            </a:r>
            <a:r>
              <a:rPr lang="pt-BR" altLang="pt-BR" sz="3600" dirty="0" err="1">
                <a:latin typeface="Arial" panose="020B0604020202020204" pitchFamily="34" charset="0"/>
              </a:rPr>
              <a:t>Janaíne</a:t>
            </a:r>
            <a:r>
              <a:rPr lang="pt-BR" altLang="pt-BR" sz="3600" dirty="0">
                <a:latin typeface="Arial" panose="020B0604020202020204" pitchFamily="34" charset="0"/>
              </a:rPr>
              <a:t> Bueno – e-mail: buenorebeca677@gmail.com</a:t>
            </a:r>
          </a:p>
          <a:p>
            <a:pPr eaLnBrk="1" hangingPunct="1"/>
            <a:r>
              <a:rPr lang="pt-BR" altLang="pt-BR" sz="3600" dirty="0">
                <a:latin typeface="Arial" panose="020B0604020202020204" pitchFamily="34" charset="0"/>
              </a:rPr>
              <a:t>Vitoria Maira Xavier Marques -  e-mail: vitoriamairacaf@gmail.com</a:t>
            </a:r>
          </a:p>
          <a:p>
            <a:pPr eaLnBrk="1" hangingPunct="1"/>
            <a:r>
              <a:rPr lang="pt-BR" altLang="pt-BR" sz="3600" dirty="0">
                <a:latin typeface="Arial" panose="020B0604020202020204" pitchFamily="34" charset="0"/>
              </a:rPr>
              <a:t>Orientador: Diego Henrique </a:t>
            </a:r>
            <a:r>
              <a:rPr lang="pt-BR" altLang="pt-BR" sz="3600" dirty="0" err="1">
                <a:latin typeface="Arial" panose="020B0604020202020204" pitchFamily="34" charset="0"/>
              </a:rPr>
              <a:t>Emygdio</a:t>
            </a:r>
            <a:r>
              <a:rPr lang="pt-BR" altLang="pt-BR" sz="3600" dirty="0">
                <a:latin typeface="Arial" panose="020B0604020202020204" pitchFamily="34" charset="0"/>
              </a:rPr>
              <a:t> Lázaro</a:t>
            </a:r>
          </a:p>
          <a:p>
            <a:pPr eaLnBrk="1" hangingPunct="1"/>
            <a:r>
              <a:rPr lang="pt-BR" altLang="pt-BR" sz="3600" dirty="0" err="1">
                <a:latin typeface="Arial" panose="020B0604020202020204" pitchFamily="34" charset="0"/>
              </a:rPr>
              <a:t>Co-orientador</a:t>
            </a:r>
            <a:r>
              <a:rPr lang="pt-BR" altLang="pt-BR" sz="3600" dirty="0">
                <a:latin typeface="Arial" panose="020B0604020202020204" pitchFamily="34" charset="0"/>
              </a:rPr>
              <a:t>: Guilherme Nunes Lobo</a:t>
            </a:r>
          </a:p>
        </p:txBody>
      </p:sp>
      <p:sp>
        <p:nvSpPr>
          <p:cNvPr id="2052" name="Rectangle 16"/>
          <p:cNvSpPr>
            <a:spLocks noChangeArrowheads="1"/>
          </p:cNvSpPr>
          <p:nvPr/>
        </p:nvSpPr>
        <p:spPr bwMode="auto">
          <a:xfrm>
            <a:off x="576263" y="37263388"/>
            <a:ext cx="152654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11480" tIns="205740" rIns="411480" bIns="205740"/>
          <a:lstStyle>
            <a:lvl1pPr defTabSz="4114800">
              <a:spcBef>
                <a:spcPct val="20000"/>
              </a:spcBef>
              <a:buChar char="•"/>
              <a:defRPr sz="14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 defTabSz="4114800">
              <a:spcBef>
                <a:spcPct val="20000"/>
              </a:spcBef>
              <a:buChar char="–"/>
              <a:defRPr sz="12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 defTabSz="4114800">
              <a:spcBef>
                <a:spcPct val="20000"/>
              </a:spcBef>
              <a:buChar char="•"/>
              <a:defRPr sz="10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 defTabSz="4114800">
              <a:spcBef>
                <a:spcPct val="20000"/>
              </a:spcBef>
              <a:buChar char="–"/>
              <a:defRPr sz="9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 defTabSz="4114800">
              <a:spcBef>
                <a:spcPct val="20000"/>
              </a:spcBef>
              <a:buChar char="»"/>
              <a:defRPr sz="9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defTabSz="41148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defTabSz="41148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defTabSz="41148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defTabSz="41148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endParaRPr lang="pt-BR" altLang="pt-BR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53" name="Text Box 13"/>
          <p:cNvSpPr txBox="1">
            <a:spLocks noChangeArrowheads="1"/>
          </p:cNvSpPr>
          <p:nvPr/>
        </p:nvSpPr>
        <p:spPr bwMode="auto">
          <a:xfrm>
            <a:off x="576263" y="10009188"/>
            <a:ext cx="14833600" cy="28387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algn="just" eaLnBrk="1" hangingPunct="1">
              <a:defRPr/>
            </a:pPr>
            <a:r>
              <a:rPr lang="pt-BR" altLang="pt-BR" sz="5000" b="1" dirty="0">
                <a:solidFill>
                  <a:srgbClr val="94161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 </a:t>
            </a:r>
          </a:p>
          <a:p>
            <a:pPr algn="just" eaLnBrk="1" hangingPunct="1">
              <a:defRPr/>
            </a:pPr>
            <a:endParaRPr lang="pt-BR" altLang="pt-BR" sz="5000" b="1" dirty="0">
              <a:solidFill>
                <a:srgbClr val="94161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180340" algn="just">
              <a:lnSpc>
                <a:spcPct val="107000"/>
              </a:lnSpc>
              <a:spcAft>
                <a:spcPts val="800"/>
              </a:spcAft>
            </a:pPr>
            <a:r>
              <a:rPr lang="pt-BR" sz="4000" dirty="0">
                <a:latin typeface="Calibri Light" panose="020F0302020204030204" pitchFamily="34" charset="0"/>
              </a:rPr>
              <a:t>Com base nas pesquisas sobre controles de gado no brasil, obtemos informações sobre os principais conceitos de manejo de gado. De acordo com o site Folha Agrícola e </a:t>
            </a:r>
            <a:r>
              <a:rPr lang="pt-BR" sz="4000" dirty="0" err="1">
                <a:latin typeface="Calibri Light" panose="020F0302020204030204" pitchFamily="34" charset="0"/>
              </a:rPr>
              <a:t>dispec</a:t>
            </a:r>
            <a:r>
              <a:rPr lang="pt-BR" sz="4000" dirty="0">
                <a:latin typeface="Calibri Light" panose="020F0302020204030204" pitchFamily="34" charset="0"/>
              </a:rPr>
              <a:t>, quando pensamos em rebanho é comum pensamos como qualidade do pasto, capacidade de abrangência da fazenda, alimentação e saúde. Entretanto com base em nossas pesquisas alguns problemas são relatados:  a qualificação de mão de obras geralmente os trabalhadores não possuem alto nível de escolaridade, isso prejudica a compreensão dos rótulos das embalagens de fármacos e alimentos, ocasionando em desperdício de produtos ou aplicação incorreta. </a:t>
            </a:r>
            <a:endParaRPr lang="pt-BR" altLang="pt-BR" sz="5000" b="1" dirty="0">
              <a:solidFill>
                <a:srgbClr val="94161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pt-BR" altLang="pt-BR" sz="4400" dirty="0">
              <a:solidFill>
                <a:srgbClr val="94161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1" hangingPunct="1">
              <a:defRPr/>
            </a:pPr>
            <a:r>
              <a:rPr lang="pt-BR" altLang="pt-BR" sz="5000" b="1" dirty="0">
                <a:solidFill>
                  <a:srgbClr val="94161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PERGUNTA PROBLEMA</a:t>
            </a:r>
          </a:p>
          <a:p>
            <a:pPr algn="just" eaLnBrk="1" hangingPunct="1">
              <a:defRPr/>
            </a:pPr>
            <a:endParaRPr lang="pt-BR" altLang="pt-BR" sz="5000" b="1" dirty="0">
              <a:solidFill>
                <a:srgbClr val="94161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1" hangingPunct="1">
              <a:defRPr/>
            </a:pPr>
            <a:r>
              <a:rPr lang="pt-BR" sz="40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Nosso maior problema, é desenvolver o sistema visando a </a:t>
            </a:r>
            <a:r>
              <a:rPr lang="pt-BR" sz="4000" dirty="0">
                <a:latin typeface="Calibri Light" panose="020F0302020204030204" pitchFamily="34" charset="0"/>
              </a:rPr>
              <a:t>dificuldade</a:t>
            </a:r>
            <a:r>
              <a:rPr lang="pt-BR" sz="40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que os agricultores têm de ter acesso a redes de dados móveis e até mesmo a conexão com a internet convencional para salvar os dados corretamente independente de onde esteja sendo acessado após uma breve conexão local móvel ou convencional.</a:t>
            </a:r>
          </a:p>
          <a:p>
            <a:pPr algn="just" eaLnBrk="1" hangingPunct="1">
              <a:defRPr/>
            </a:pPr>
            <a:endParaRPr lang="pt-BR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defRPr/>
            </a:pPr>
            <a:endParaRPr lang="pt-BR" altLang="pt-BR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1" hangingPunct="1">
              <a:defRPr/>
            </a:pPr>
            <a:r>
              <a:rPr lang="pt-BR" altLang="pt-BR" sz="5000" b="1" dirty="0">
                <a:solidFill>
                  <a:srgbClr val="94161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</a:t>
            </a:r>
          </a:p>
          <a:p>
            <a:pPr algn="just" eaLnBrk="1" hangingPunct="1">
              <a:defRPr/>
            </a:pPr>
            <a:endParaRPr lang="pt-BR" altLang="pt-BR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1" hangingPunct="1">
              <a:defRPr/>
            </a:pPr>
            <a:r>
              <a:rPr lang="pt-BR" sz="4000" dirty="0">
                <a:latin typeface="Calibri Light" panose="020F0302020204030204" pitchFamily="34" charset="0"/>
              </a:rPr>
              <a:t>	Auxiliar no serviço diário dos fazendeiros que cuidam de seus gados, pois isso é eficaz e não teria erro no trabalho de fazendeiros,  tendo assim, uma separação de cada atividade que o fazendo irá realizar sem se preocupar com atrasos ou confundir atividades com o plano cronológico.</a:t>
            </a:r>
            <a:endParaRPr lang="pt-BR" altLang="pt-BR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algn="just">
              <a:defRPr/>
            </a:pPr>
            <a:endParaRPr lang="pt-BR" altLang="pt-BR" sz="4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r>
              <a:rPr lang="pt-BR" altLang="pt-BR" sz="4800" b="1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>
              <a:defRPr/>
            </a:pPr>
            <a:r>
              <a:rPr lang="pt-BR" altLang="pt-BR" sz="5000" b="1" dirty="0">
                <a:solidFill>
                  <a:srgbClr val="94161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PROPOSTA</a:t>
            </a:r>
          </a:p>
          <a:p>
            <a:pPr indent="914400" algn="just">
              <a:defRPr/>
            </a:pPr>
            <a:r>
              <a:rPr lang="pt-BR" altLang="pt-BR" sz="4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 eaLnBrk="1" hangingPunct="1">
              <a:defRPr/>
            </a:pPr>
            <a:r>
              <a:rPr lang="pt-BR" altLang="pt-BR" sz="4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altLang="pt-BR" sz="4000" dirty="0">
                <a:latin typeface="Calibri Light" panose="020F0302020204030204" pitchFamily="34" charset="0"/>
                <a:cs typeface="Arial" panose="020B0604020202020204" pitchFamily="34" charset="0"/>
              </a:rPr>
              <a:t>Com o</a:t>
            </a:r>
            <a:r>
              <a:rPr lang="pt-BR" sz="4000" dirty="0">
                <a:latin typeface="Calibri Light" panose="020F0302020204030204" pitchFamily="34" charset="0"/>
              </a:rPr>
              <a:t>s problemas que encontramos resolvermos com o fácil modo de uso e com ícones necessários e com alertas de informação para cada atividade; as informações todas serão inseridas em nosso site, assim se acaba com os papeis, mal-entendidos, informações perdidas e realizar um controle detalhado com: vacinação, peso, separação do gado, alimentação e horários de cada atividade.</a:t>
            </a:r>
            <a:endParaRPr lang="pt-BR" altLang="pt-BR" sz="4000" dirty="0">
              <a:latin typeface="Calibri Light" panose="020F0302020204030204" pitchFamily="34" charset="0"/>
            </a:endParaRPr>
          </a:p>
          <a:p>
            <a:pPr>
              <a:defRPr/>
            </a:pPr>
            <a:endParaRPr lang="pt-BR" altLang="pt-BR" sz="3600" b="1" dirty="0"/>
          </a:p>
          <a:p>
            <a:pPr algn="ctr">
              <a:defRPr/>
            </a:pPr>
            <a:r>
              <a:rPr lang="pt-BR" altLang="pt-BR" sz="3600" b="1" dirty="0"/>
              <a:t>                                            </a:t>
            </a:r>
          </a:p>
          <a:p>
            <a:pPr>
              <a:defRPr/>
            </a:pPr>
            <a:r>
              <a:rPr lang="pt-BR" altLang="pt-BR" sz="3600" dirty="0">
                <a:latin typeface="Arial" panose="020B0604020202020204" pitchFamily="34" charset="0"/>
              </a:rPr>
              <a:t>                                                                                    </a:t>
            </a:r>
          </a:p>
          <a:p>
            <a:pPr algn="just" eaLnBrk="1" hangingPunct="1">
              <a:defRPr/>
            </a:pPr>
            <a:endParaRPr lang="pt-BR" altLang="pt-BR" sz="3600" dirty="0">
              <a:latin typeface="Arial" panose="020B0604020202020204" pitchFamily="34" charset="0"/>
            </a:endParaRPr>
          </a:p>
        </p:txBody>
      </p:sp>
      <p:sp>
        <p:nvSpPr>
          <p:cNvPr id="2054" name="Retângulo 3"/>
          <p:cNvSpPr>
            <a:spLocks noChangeArrowheads="1"/>
          </p:cNvSpPr>
          <p:nvPr/>
        </p:nvSpPr>
        <p:spPr bwMode="auto">
          <a:xfrm>
            <a:off x="0" y="0"/>
            <a:ext cx="32404050" cy="3133725"/>
          </a:xfrm>
          <a:prstGeom prst="rect">
            <a:avLst/>
          </a:prstGeom>
          <a:solidFill>
            <a:schemeClr val="tx1"/>
          </a:solidFill>
          <a:ln w="9525" algn="ctr">
            <a:solidFill>
              <a:srgbClr val="941611"/>
            </a:solidFill>
            <a:round/>
            <a:headEnd/>
            <a:tailEnd/>
          </a:ln>
        </p:spPr>
        <p:txBody>
          <a:bodyPr/>
          <a:lstStyle>
            <a:lvl1pPr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/>
            <a:endParaRPr lang="pt-BR" altLang="pt-BR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4824761" y="72283"/>
            <a:ext cx="26336625" cy="2862322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pt-BR" sz="9600" b="1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Trabalho de Conclusão de Curso</a:t>
            </a:r>
          </a:p>
          <a:p>
            <a:pPr algn="ctr" eaLnBrk="1" hangingPunct="1">
              <a:defRPr/>
            </a:pPr>
            <a:endParaRPr lang="pt-BR" sz="1200" b="1" dirty="0">
              <a:solidFill>
                <a:schemeClr val="bg1"/>
              </a:solidFill>
              <a:latin typeface="Century Gothic" panose="020B0502020202020204" pitchFamily="34" charset="0"/>
              <a:cs typeface="Arial" pitchFamily="34" charset="0"/>
            </a:endParaRPr>
          </a:p>
          <a:p>
            <a:pPr algn="ctr" eaLnBrk="1" hangingPunct="1">
              <a:defRPr/>
            </a:pPr>
            <a:r>
              <a:rPr lang="pt-BR" sz="7200" b="1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Técnico em Desenvolvimento de Sistemas</a:t>
            </a:r>
          </a:p>
        </p:txBody>
      </p:sp>
      <p:sp>
        <p:nvSpPr>
          <p:cNvPr id="2062" name="Retângulo 6"/>
          <p:cNvSpPr>
            <a:spLocks noChangeArrowheads="1"/>
          </p:cNvSpPr>
          <p:nvPr/>
        </p:nvSpPr>
        <p:spPr bwMode="auto">
          <a:xfrm>
            <a:off x="0" y="38380988"/>
            <a:ext cx="32404050" cy="1223962"/>
          </a:xfrm>
          <a:prstGeom prst="rect">
            <a:avLst/>
          </a:prstGeom>
          <a:solidFill>
            <a:schemeClr val="tx2">
              <a:lumMod val="95000"/>
              <a:lumOff val="5000"/>
            </a:schemeClr>
          </a:solidFill>
          <a:ln w="9525" algn="ctr">
            <a:solidFill>
              <a:srgbClr val="941611"/>
            </a:solidFill>
            <a:round/>
            <a:headEnd/>
            <a:tailEnd/>
          </a:ln>
        </p:spPr>
        <p:txBody>
          <a:bodyPr/>
          <a:lstStyle/>
          <a:p>
            <a:pPr defTabSz="822325" eaLnBrk="1" hangingPunct="1">
              <a:defRPr/>
            </a:pPr>
            <a:endParaRPr lang="pt-BR" dirty="0"/>
          </a:p>
        </p:txBody>
      </p:sp>
      <p:pic>
        <p:nvPicPr>
          <p:cNvPr id="2059" name="Picture 17" descr="http://eteccafelandia.com.br/wp-content/uploads/2015/04/logo-192-4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88" y="635000"/>
            <a:ext cx="7704137" cy="186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0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3000" y="0"/>
            <a:ext cx="4591050" cy="314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61" name="Text Box 7"/>
          <p:cNvSpPr txBox="1">
            <a:spLocks noChangeArrowheads="1"/>
          </p:cNvSpPr>
          <p:nvPr/>
        </p:nvSpPr>
        <p:spPr bwMode="auto">
          <a:xfrm>
            <a:off x="16674511" y="9289307"/>
            <a:ext cx="15120938" cy="6946517"/>
          </a:xfrm>
          <a:prstGeom prst="rect">
            <a:avLst/>
          </a:prstGeom>
          <a:noFill/>
          <a:ln>
            <a:noFill/>
          </a:ln>
          <a:effectLst/>
        </p:spPr>
        <p:txBody>
          <a:bodyPr lIns="82296" tIns="41148" rIns="82296" bIns="41148">
            <a:spAutoFit/>
          </a:bodyPr>
          <a:lstStyle>
            <a:lvl1pPr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 defTabSz="822325"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defTabSz="822325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algn="just">
              <a:defRPr/>
            </a:pPr>
            <a:endParaRPr lang="pt-BR" altLang="pt-BR" sz="3600" b="1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indent="914400" algn="just">
              <a:defRPr/>
            </a:pPr>
            <a:r>
              <a:rPr lang="pt-BR" altLang="pt-BR" sz="5000" b="1" dirty="0">
                <a:solidFill>
                  <a:srgbClr val="94161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EXPERIMENTO</a:t>
            </a:r>
            <a:endParaRPr lang="pt-BR" altLang="pt-BR" sz="5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defRPr/>
            </a:pPr>
            <a:endParaRPr lang="pt-BR" altLang="pt-BR" sz="3600" b="1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indent="914400" algn="just">
              <a:defRPr/>
            </a:pPr>
            <a:endParaRPr lang="pt-BR" altLang="pt-BR" sz="3600" b="1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indent="914400" algn="just">
              <a:defRPr/>
            </a:pPr>
            <a:endParaRPr lang="pt-BR" altLang="pt-BR" sz="3600" b="1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indent="914400" algn="just">
              <a:defRPr/>
            </a:pPr>
            <a:endParaRPr lang="pt-BR" altLang="pt-BR" sz="3600" b="1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indent="914400" algn="just">
              <a:defRPr/>
            </a:pPr>
            <a:endParaRPr lang="pt-BR" altLang="pt-BR" sz="3600" b="1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indent="914400" algn="just">
              <a:defRPr/>
            </a:pPr>
            <a:endParaRPr lang="pt-BR" altLang="pt-BR" sz="3600" b="1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indent="914400" algn="just">
              <a:defRPr/>
            </a:pPr>
            <a:endParaRPr lang="pt-BR" altLang="pt-BR" sz="3600" b="1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indent="914400" algn="just">
              <a:defRPr/>
            </a:pPr>
            <a:endParaRPr lang="pt-BR" altLang="pt-BR" sz="3600" b="1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indent="914400" algn="just">
              <a:defRPr/>
            </a:pPr>
            <a:endParaRPr lang="pt-BR" altLang="pt-BR" sz="3600" b="1" dirty="0"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indent="914400" algn="just">
              <a:defRPr/>
            </a:pPr>
            <a:endParaRPr lang="pt-BR" altLang="pt-BR" sz="3600" b="1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1B8903B-21EC-4628-95AE-85A5F96314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1619" y="11908939"/>
            <a:ext cx="12056906" cy="52835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6671F02-9892-4738-9102-47F029E50A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07084">
            <a:off x="18185982" y="20285406"/>
            <a:ext cx="8691046" cy="38802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25A9BFB-41B7-4977-B316-0A5D4FC769C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5" r="30623"/>
          <a:stretch/>
        </p:blipFill>
        <p:spPr>
          <a:xfrm rot="654571">
            <a:off x="25433595" y="19137045"/>
            <a:ext cx="4758808" cy="62521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F85F10F3-ADF2-486E-9383-7FF9D3ECCC0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3073" y="27617277"/>
            <a:ext cx="12056906" cy="47364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strutura padrão">
  <a:themeElements>
    <a:clrScheme name="Estrutura padrão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trutura padrão">
      <a:majorFont>
        <a:latin typeface="Times New Roman"/>
        <a:ea typeface=""/>
        <a:cs typeface="Times New Roman"/>
      </a:majorFont>
      <a:minorFont>
        <a:latin typeface="Times New Roman"/>
        <a:ea typeface=""/>
        <a:cs typeface="Times New Roma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82232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2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82232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2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Times New Roman" pitchFamily="18" charset="0"/>
          </a:defRPr>
        </a:defPPr>
      </a:lstStyle>
    </a:lnDef>
  </a:objectDefaults>
  <a:extraClrSchemeLst>
    <a:extraClrScheme>
      <a:clrScheme name="Estrutura padrão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strutura padrão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2143</TotalTime>
  <Words>346</Words>
  <Application>Microsoft Office PowerPoint</Application>
  <PresentationFormat>Personalizar</PresentationFormat>
  <Paragraphs>39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8" baseType="lpstr">
      <vt:lpstr>Arial</vt:lpstr>
      <vt:lpstr>Arial Black</vt:lpstr>
      <vt:lpstr>Calibri</vt:lpstr>
      <vt:lpstr>Calibri Light</vt:lpstr>
      <vt:lpstr>Century Gothic</vt:lpstr>
      <vt:lpstr>Times New Roman</vt:lpstr>
      <vt:lpstr>Estrutura padrão</vt:lpstr>
      <vt:lpstr>Controle de Gado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DO BANNER</dc:title>
  <dc:creator>brunot</dc:creator>
  <cp:lastModifiedBy>vitoria ferreira</cp:lastModifiedBy>
  <cp:revision>155</cp:revision>
  <dcterms:created xsi:type="dcterms:W3CDTF">2011-10-05T13:33:48Z</dcterms:created>
  <dcterms:modified xsi:type="dcterms:W3CDTF">2020-07-19T00:31:08Z</dcterms:modified>
</cp:coreProperties>
</file>

<file path=docProps/thumbnail.jpeg>
</file>